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</p:sldIdLst>
  <p:sldSz cx="24384000" cy="13716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Medium" panose="020B0600000101010101" charset="-127"/>
      <p:bold r:id="rId13"/>
    </p:embeddedFont>
    <p:embeddedFont>
      <p:font typeface="Pretendard Regular" panose="020B0600000101010101" charset="-127"/>
      <p:regular r:id="rId14"/>
    </p:embeddedFont>
    <p:embeddedFont>
      <p:font typeface="Pretendard Semi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Excluded" panose="020B0600000101010101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73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83125-F1F0-4AD0-BE33-EB9A4C2152B1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53D6B-AB16-4AC4-BAA6-8950A3C7D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53D6B-AB16-4AC4-BAA6-8950A3C7D0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9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183600" y="12573000"/>
            <a:ext cx="2133600" cy="365125"/>
          </a:xfrm>
        </p:spPr>
        <p:txBody>
          <a:bodyPr/>
          <a:lstStyle>
            <a:lvl1pPr>
              <a:defRPr sz="30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sz="30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image" Target="../media/image3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06600" y="3225800"/>
            <a:ext cx="12014200" cy="2245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544800" y="-1917700"/>
            <a:ext cx="9398000" cy="1755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400" y="2286000"/>
            <a:ext cx="133858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0800" y="-1498600"/>
            <a:ext cx="4406900" cy="495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11544300"/>
            <a:ext cx="59436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20253583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서승현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9900" y="9626600"/>
            <a:ext cx="8001000" cy="121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취업</a:t>
            </a:r>
            <a:r>
              <a:rPr lang="en-US" sz="3466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준비의</a:t>
            </a:r>
            <a:r>
              <a:rPr lang="en-US" sz="3466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막막함</a:t>
            </a:r>
            <a:r>
              <a:rPr lang="en-US" sz="3466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3466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기반의</a:t>
            </a:r>
            <a:r>
              <a:rPr lang="en-US" sz="3466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코칭으로</a:t>
            </a:r>
            <a:r>
              <a:rPr lang="en-US" sz="3466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Medium"/>
              </a:rPr>
              <a:t>해결하다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8300" y="4521200"/>
            <a:ext cx="13931900" cy="2755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5466" b="0" i="0" u="none" strike="noStrike">
                <a:solidFill>
                  <a:srgbClr val="FFFFFF"/>
                </a:solidFill>
                <a:latin typeface="Excluded"/>
              </a:rPr>
              <a:t>PoliFeed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9900" y="2654300"/>
            <a:ext cx="7327900" cy="189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333" b="0" i="0" u="none" strike="noStrike">
                <a:solidFill>
                  <a:srgbClr val="18A8F1"/>
                </a:solidFill>
                <a:ea typeface="Pretendard SemiBold"/>
              </a:rPr>
              <a:t>나만의</a:t>
            </a:r>
            <a:r>
              <a:rPr lang="en-US" sz="5333" b="0" i="0" u="none" strike="noStrike">
                <a:solidFill>
                  <a:srgbClr val="18A8F1"/>
                </a:solidFill>
                <a:latin typeface="Pretendard SemiBold"/>
              </a:rPr>
              <a:t> 24</a:t>
            </a:r>
            <a:r>
              <a:rPr lang="ko-KR" sz="5333" b="0" i="0" u="none" strike="noStrike">
                <a:solidFill>
                  <a:srgbClr val="18A8F1"/>
                </a:solidFill>
                <a:ea typeface="Pretendard SemiBold"/>
              </a:rPr>
              <a:t>시간</a:t>
            </a:r>
            <a:r>
              <a:rPr lang="en-US" sz="5333" b="0" i="0" u="none" strike="noStrike">
                <a:solidFill>
                  <a:srgbClr val="18A8F1"/>
                </a:solidFill>
                <a:latin typeface="Pretendard SemiBold"/>
              </a:rPr>
              <a:t> AI </a:t>
            </a:r>
            <a:r>
              <a:rPr lang="ko-KR" sz="5333" b="0" i="0" u="none" strike="noStrike">
                <a:solidFill>
                  <a:srgbClr val="18A8F1"/>
                </a:solidFill>
                <a:ea typeface="Pretendard SemiBold"/>
              </a:rPr>
              <a:t>면접관</a:t>
            </a:r>
            <a:r>
              <a:rPr lang="en-US" sz="5333" b="0" i="0" u="none" strike="noStrike">
                <a:solidFill>
                  <a:srgbClr val="18A8F1"/>
                </a:solidFill>
                <a:latin typeface="Pretendard SemiBold"/>
              </a:rPr>
              <a:t> &amp; </a:t>
            </a:r>
            <a:r>
              <a:rPr lang="ko-KR" sz="5333" b="0" i="0" u="none" strike="noStrike">
                <a:solidFill>
                  <a:srgbClr val="18A8F1"/>
                </a:solidFill>
                <a:ea typeface="Pretendard SemiBold"/>
              </a:rPr>
              <a:t>자소서</a:t>
            </a:r>
            <a:r>
              <a:rPr lang="en-US" sz="5333" b="0" i="0" u="none" strike="noStrike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5333" b="0" i="0" u="none" strike="noStrike">
                <a:solidFill>
                  <a:srgbClr val="18A8F1"/>
                </a:solidFill>
                <a:ea typeface="Pretendard SemiBold"/>
              </a:rPr>
              <a:t>코치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8100"/>
            <a:ext cx="22098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552700" y="-4686300"/>
            <a:ext cx="1460500" cy="1160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6542932"/>
            <a:ext cx="1930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8100" y="6451600"/>
            <a:ext cx="19304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8100" y="4612532"/>
            <a:ext cx="16383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>
                <a:solidFill>
                  <a:srgbClr val="000000"/>
                </a:solidFill>
                <a:latin typeface="Pretendard Regula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100" y="6161932"/>
            <a:ext cx="15367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>
                <a:solidFill>
                  <a:srgbClr val="000000"/>
                </a:solidFill>
                <a:latin typeface="Pretendard Regular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7711332"/>
            <a:ext cx="15367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>
                <a:solidFill>
                  <a:srgbClr val="000000"/>
                </a:solidFill>
                <a:latin typeface="Pretendard Regular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100" y="9260732"/>
            <a:ext cx="15367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>
                <a:solidFill>
                  <a:srgbClr val="000000"/>
                </a:solidFill>
                <a:latin typeface="Pretendard Regula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1300" y="6146800"/>
            <a:ext cx="15367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 dirty="0">
                <a:solidFill>
                  <a:srgbClr val="000000"/>
                </a:solidFill>
                <a:latin typeface="Pretendard Regular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19400" y="4676032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9400" y="6238132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36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9400" y="7787532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36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Pretendard SemiBold"/>
              </a:rPr>
              <a:t>아키텍처</a:t>
            </a:r>
            <a:r>
              <a:rPr lang="en-US" sz="3600" b="0" i="0" u="none" strike="noStrike" dirty="0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3600" b="0" i="0" u="none" strike="noStrike" dirty="0">
                <a:solidFill>
                  <a:srgbClr val="000000"/>
                </a:solidFill>
                <a:ea typeface="Pretendard SemiBold"/>
              </a:rPr>
              <a:t>기술</a:t>
            </a:r>
            <a:r>
              <a:rPr lang="en-US" sz="36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ea typeface="Pretendard SemiBold"/>
              </a:rPr>
              <a:t>스택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9400" y="9336932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ea typeface="Pretendard SemiBold"/>
              </a:rPr>
              <a:t>핵심 서비스 요약</a:t>
            </a:r>
            <a:endParaRPr lang="ko-KR" sz="36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427200" y="6172200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Pretendard SemiBold"/>
              </a:rPr>
              <a:t>프로젝트 회고</a:t>
            </a:r>
            <a:endParaRPr lang="ko-KR" sz="36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972800" y="4739532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3p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72800" y="6288932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4p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72800" y="7838332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5p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72800" y="9387732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6p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580600" y="6261100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dirty="0">
                <a:solidFill>
                  <a:srgbClr val="00082F"/>
                </a:solidFill>
                <a:latin typeface="Pretendard Medium"/>
              </a:rPr>
              <a:t>8</a:t>
            </a: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0600" y="685800"/>
            <a:ext cx="5092700" cy="850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5066" b="0" i="0" u="none" strike="noStrike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887E6154-9176-758C-26BB-2BCB03C6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920F996A-3DAE-11ED-7DB1-8057DBAE8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8092332"/>
            <a:ext cx="1930400" cy="25400"/>
          </a:xfrm>
          <a:prstGeom prst="rect">
            <a:avLst/>
          </a:prstGeom>
        </p:spPr>
      </p:pic>
      <p:pic>
        <p:nvPicPr>
          <p:cNvPr id="50" name="Picture 5">
            <a:extLst>
              <a:ext uri="{FF2B5EF4-FFF2-40B4-BE49-F238E27FC236}">
                <a16:creationId xmlns:a16="http://schemas.microsoft.com/office/drawing/2014/main" id="{A1F8E3BB-4BFC-BEA6-BF08-33EB540B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290" y="5030551"/>
            <a:ext cx="1930400" cy="25400"/>
          </a:xfrm>
          <a:prstGeom prst="rect">
            <a:avLst/>
          </a:prstGeom>
        </p:spPr>
      </p:pic>
      <p:pic>
        <p:nvPicPr>
          <p:cNvPr id="52" name="Picture 5">
            <a:extLst>
              <a:ext uri="{FF2B5EF4-FFF2-40B4-BE49-F238E27FC236}">
                <a16:creationId xmlns:a16="http://schemas.microsoft.com/office/drawing/2014/main" id="{77C668FD-D9B4-6D8A-0781-67AFDEADC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9653351"/>
            <a:ext cx="1930400" cy="25400"/>
          </a:xfrm>
          <a:prstGeom prst="rect">
            <a:avLst/>
          </a:prstGeom>
        </p:spPr>
      </p:pic>
      <p:pic>
        <p:nvPicPr>
          <p:cNvPr id="53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1600" y="8062878"/>
            <a:ext cx="1930400" cy="25400"/>
          </a:xfrm>
          <a:prstGeom prst="rect">
            <a:avLst/>
          </a:prstGeom>
        </p:spPr>
      </p:pic>
      <p:sp>
        <p:nvSpPr>
          <p:cNvPr id="54" name="TextBox 15"/>
          <p:cNvSpPr txBox="1"/>
          <p:nvPr/>
        </p:nvSpPr>
        <p:spPr>
          <a:xfrm>
            <a:off x="13030200" y="7681878"/>
            <a:ext cx="15367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 dirty="0">
                <a:solidFill>
                  <a:srgbClr val="000000"/>
                </a:solidFill>
                <a:latin typeface="Pretendard Regular"/>
              </a:rPr>
              <a:t>07</a:t>
            </a:r>
          </a:p>
        </p:txBody>
      </p:sp>
      <p:sp>
        <p:nvSpPr>
          <p:cNvPr id="55" name="TextBox 21"/>
          <p:cNvSpPr txBox="1"/>
          <p:nvPr/>
        </p:nvSpPr>
        <p:spPr>
          <a:xfrm>
            <a:off x="14541500" y="7745378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ea typeface="Pretendard SemiBold"/>
              </a:rPr>
              <a:t>Q&amp;A</a:t>
            </a:r>
            <a:endParaRPr lang="ko-KR" sz="36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56" name="TextBox 27"/>
          <p:cNvSpPr txBox="1"/>
          <p:nvPr/>
        </p:nvSpPr>
        <p:spPr>
          <a:xfrm>
            <a:off x="22631400" y="7745378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dirty="0">
                <a:solidFill>
                  <a:srgbClr val="00082F"/>
                </a:solidFill>
                <a:latin typeface="Pretendard Medium"/>
              </a:rPr>
              <a:t>9</a:t>
            </a: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p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E903A280-2A90-BFE6-1DF0-2E1939249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2700" y="5029200"/>
            <a:ext cx="1930400" cy="25400"/>
          </a:xfrm>
          <a:prstGeom prst="rect">
            <a:avLst/>
          </a:prstGeom>
        </p:spPr>
      </p:pic>
      <p:sp>
        <p:nvSpPr>
          <p:cNvPr id="68" name="TextBox 14">
            <a:extLst>
              <a:ext uri="{FF2B5EF4-FFF2-40B4-BE49-F238E27FC236}">
                <a16:creationId xmlns:a16="http://schemas.microsoft.com/office/drawing/2014/main" id="{39F3D66F-07D5-6179-122D-A9CF7075BAF3}"/>
              </a:ext>
            </a:extLst>
          </p:cNvPr>
          <p:cNvSpPr txBox="1"/>
          <p:nvPr/>
        </p:nvSpPr>
        <p:spPr>
          <a:xfrm>
            <a:off x="12890500" y="4648200"/>
            <a:ext cx="1536700" cy="787400"/>
          </a:xfrm>
          <a:prstGeom prst="rect">
            <a:avLst/>
          </a:prstGeom>
        </p:spPr>
        <p:txBody>
          <a:bodyPr lIns="0" tIns="5588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4400" b="0" i="0" u="none" strike="noStrike" dirty="0">
                <a:solidFill>
                  <a:srgbClr val="000000"/>
                </a:solidFill>
                <a:latin typeface="Pretendard Regular"/>
              </a:rPr>
              <a:t>05</a:t>
            </a:r>
          </a:p>
        </p:txBody>
      </p:sp>
      <p:sp>
        <p:nvSpPr>
          <p:cNvPr id="69" name="TextBox 20">
            <a:extLst>
              <a:ext uri="{FF2B5EF4-FFF2-40B4-BE49-F238E27FC236}">
                <a16:creationId xmlns:a16="http://schemas.microsoft.com/office/drawing/2014/main" id="{7E2EC0F3-6EC7-BAAA-17B5-7EBFF5584960}"/>
              </a:ext>
            </a:extLst>
          </p:cNvPr>
          <p:cNvSpPr txBox="1"/>
          <p:nvPr/>
        </p:nvSpPr>
        <p:spPr>
          <a:xfrm>
            <a:off x="14401800" y="4724400"/>
            <a:ext cx="608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0000"/>
                </a:solidFill>
                <a:ea typeface="Pretendard SemiBold"/>
              </a:rPr>
              <a:t>라이브 시연</a:t>
            </a:r>
            <a:endParaRPr lang="ko-KR" sz="36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8DC11700-9962-BB52-6897-EE2AD384D289}"/>
              </a:ext>
            </a:extLst>
          </p:cNvPr>
          <p:cNvSpPr txBox="1"/>
          <p:nvPr/>
        </p:nvSpPr>
        <p:spPr>
          <a:xfrm>
            <a:off x="22555200" y="4775200"/>
            <a:ext cx="965200" cy="520700"/>
          </a:xfrm>
          <a:prstGeom prst="rect">
            <a:avLst/>
          </a:prstGeom>
        </p:spPr>
        <p:txBody>
          <a:bodyPr lIns="0" tIns="3725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 dirty="0">
                <a:solidFill>
                  <a:srgbClr val="00082F"/>
                </a:solidFill>
                <a:latin typeface="Pretendard Medium"/>
              </a:rPr>
              <a:t>7p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0" y="2921000"/>
            <a:ext cx="8699500" cy="1045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800" y="2983618"/>
            <a:ext cx="8445500" cy="101617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036800" y="6426200"/>
            <a:ext cx="69469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-1511300" y="-5080000"/>
            <a:ext cx="1460500" cy="1239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16200" y="6807200"/>
            <a:ext cx="6388100" cy="1320800"/>
          </a:xfrm>
          <a:prstGeom prst="rect">
            <a:avLst/>
          </a:prstGeom>
          <a:effectLst>
            <a:outerShdw blurRad="657559" dir="2700000">
              <a:srgbClr val="00082F">
                <a:alpha val="100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데이터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기반의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객관적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코칭으로</a:t>
            </a:r>
          </a:p>
          <a:p>
            <a:pPr lvl="0" algn="ctr">
              <a:lnSpc>
                <a:spcPct val="1244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취업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성공률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8280400"/>
            <a:ext cx="127000" cy="12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57400" y="8064500"/>
            <a:ext cx="120015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피드백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부재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: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불명확한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탈락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사유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7416800"/>
            <a:ext cx="127000" cy="12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700" y="7213600"/>
            <a:ext cx="63627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기존의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문제점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(Pain Points)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2895600"/>
            <a:ext cx="11328400" cy="3479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8650"/>
              </a:lnSpc>
            </a:pP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취업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준비생들이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겪는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가장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큰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어려움은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'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탈락의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이유를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알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수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없다는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점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'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입니다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.
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기존의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고비용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컨설팅과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제한적인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스터디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환경을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넘어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, </a:t>
            </a:r>
            <a:r>
              <a:rPr lang="ko-KR" sz="3733" b="1" i="0" u="none" strike="noStrike">
                <a:solidFill>
                  <a:srgbClr val="00082F"/>
                </a:solidFill>
                <a:ea typeface="Pretendard SemiBold"/>
              </a:rPr>
              <a:t>생성형</a:t>
            </a:r>
            <a:r>
              <a:rPr lang="en-US" sz="3733" b="1" i="0" u="none" strike="noStrike">
                <a:solidFill>
                  <a:srgbClr val="00082F"/>
                </a:solidFill>
                <a:latin typeface="Pretendard SemiBold"/>
              </a:rPr>
              <a:t> AI(Gemini)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를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통해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언제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어디서나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객관적인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피드백을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받을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수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있는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환경을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구축하고자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00082F"/>
                </a:solidFill>
                <a:ea typeface="Pretendard SemiBold"/>
              </a:rPr>
              <a:t>합니다</a:t>
            </a:r>
            <a:r>
              <a:rPr lang="en-US" sz="3733" b="0" i="0" u="none" strike="noStrike">
                <a:solidFill>
                  <a:srgbClr val="00082F"/>
                </a:solidFill>
                <a:latin typeface="Pretendard Semi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600" y="685800"/>
            <a:ext cx="5092700" cy="838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5066" b="0" i="0" u="none" strike="noStrike">
                <a:solidFill>
                  <a:srgbClr val="FFFFFF"/>
                </a:solidFill>
                <a:latin typeface="Pretendard Regular"/>
              </a:rPr>
              <a:t>01.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기획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배경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8940800"/>
            <a:ext cx="127000" cy="127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57400" y="8724900"/>
            <a:ext cx="120015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경제적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부담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: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불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비싼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자기소개서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첨삭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컨설팅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비용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9601200"/>
            <a:ext cx="127000" cy="127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057400" y="9385300"/>
            <a:ext cx="120015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환경의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제약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: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불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면접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연습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상대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부족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조율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어려움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11353800"/>
            <a:ext cx="127000" cy="127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57400" y="11137900"/>
            <a:ext cx="120015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Google Gemini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활용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: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맥락에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맞는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정밀한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분석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0490200"/>
            <a:ext cx="127000" cy="127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90700" y="10287000"/>
            <a:ext cx="63627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 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해결책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(Solution)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12014200"/>
            <a:ext cx="127000" cy="127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57400" y="11798300"/>
            <a:ext cx="120015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즉각적인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피드백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: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제출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즉시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리포트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제공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12674600"/>
            <a:ext cx="127000" cy="127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57400" y="12458700"/>
            <a:ext cx="120015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24/7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무제한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연습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: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시공간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제약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모의</a:t>
            </a:r>
            <a:r>
              <a:rPr lang="en-US" sz="3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595959"/>
                </a:solidFill>
                <a:ea typeface="Pretendard Regular"/>
              </a:rPr>
              <a:t>면접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284DC95D-4325-9E49-A9C9-6366797B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0" y="4445000"/>
            <a:ext cx="6604000" cy="800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018000" y="9118600"/>
            <a:ext cx="5080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5092700"/>
            <a:ext cx="2921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106900" y="3594100"/>
            <a:ext cx="660400" cy="237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0" y="4445000"/>
            <a:ext cx="66040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4445000"/>
            <a:ext cx="6604000" cy="800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9575800" y="9118600"/>
            <a:ext cx="51562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5092700"/>
            <a:ext cx="2921000" cy="292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9740900" y="3594100"/>
            <a:ext cx="660400" cy="237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00" y="4445000"/>
            <a:ext cx="66040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445000"/>
            <a:ext cx="6604000" cy="800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2286000" y="9118600"/>
            <a:ext cx="50800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5500" y="5092700"/>
            <a:ext cx="2921000" cy="292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2374900" y="3594100"/>
            <a:ext cx="660400" cy="237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0" y="4445000"/>
            <a:ext cx="66040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1409700" y="-6438900"/>
            <a:ext cx="1460500" cy="15113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814800" y="9563100"/>
            <a:ext cx="5613400" cy="20955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Cost: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고가의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첨삭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컨설팅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절감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Time: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시공간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제약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24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코칭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Quality: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기반의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객관적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Grow: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반복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훈련을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통한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실력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향상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64100" y="7556500"/>
            <a:ext cx="3822700" cy="156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33" b="0" i="0" u="none" strike="noStrike">
                <a:solidFill>
                  <a:srgbClr val="00082F"/>
                </a:solidFill>
                <a:ea typeface="Pretendard Bold"/>
              </a:rPr>
              <a:t>제공가치</a:t>
            </a:r>
            <a:r>
              <a:rPr lang="en-US" sz="4533" b="0" i="0" u="none" strike="noStrike">
                <a:solidFill>
                  <a:srgbClr val="00082F"/>
                </a:solidFill>
                <a:latin typeface="Pretendard Bold"/>
              </a:rPr>
              <a:t> &amp;</a:t>
            </a:r>
          </a:p>
          <a:p>
            <a:pPr lvl="0" algn="ctr">
              <a:lnSpc>
                <a:spcPct val="124499"/>
              </a:lnSpc>
            </a:pPr>
            <a:r>
              <a:rPr lang="ko-KR" sz="4533" b="0" i="0" u="none" strike="noStrike">
                <a:solidFill>
                  <a:srgbClr val="00082F"/>
                </a:solidFill>
                <a:ea typeface="Pretendard Bold"/>
              </a:rPr>
              <a:t>기대</a:t>
            </a:r>
            <a:r>
              <a:rPr lang="en-US" sz="4533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533" b="0" i="0" u="none" strike="noStrike">
                <a:solidFill>
                  <a:srgbClr val="00082F"/>
                </a:solidFill>
                <a:ea typeface="Pretendard Bold"/>
              </a:rPr>
              <a:t>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332200" y="4572000"/>
            <a:ext cx="19558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2400" b="0" i="0" u="none" strike="noStrike" spc="192">
                <a:solidFill>
                  <a:srgbClr val="FFFFFF"/>
                </a:solidFill>
                <a:latin typeface="Pretendard Medium"/>
              </a:rPr>
              <a:t>POINT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52000" y="9563100"/>
            <a:ext cx="5740400" cy="20955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Write: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중심의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초안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작성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Analyze: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AI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페르소나별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정밀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분석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Rewrite: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어색한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문장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다듬기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666" b="0" i="0" u="none" strike="noStrike">
                <a:solidFill>
                  <a:srgbClr val="595959"/>
                </a:solidFill>
                <a:latin typeface="Pretendard Bold"/>
              </a:rPr>
              <a:t>Interview: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자소서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꼬리</a:t>
            </a:r>
            <a:r>
              <a:rPr lang="en-US" sz="26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595959"/>
                </a:solidFill>
                <a:ea typeface="Pretendard Regular"/>
              </a:rPr>
              <a:t>질문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94900" y="8166100"/>
            <a:ext cx="43180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33" b="0" i="0" u="none" strike="noStrike">
                <a:solidFill>
                  <a:srgbClr val="00082F"/>
                </a:solidFill>
                <a:ea typeface="Pretendard Bold"/>
              </a:rPr>
              <a:t>핵심</a:t>
            </a:r>
            <a:r>
              <a:rPr lang="en-US" sz="4533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533" b="0" i="0" u="none" strike="noStrike">
                <a:solidFill>
                  <a:srgbClr val="00082F"/>
                </a:solidFill>
                <a:ea typeface="Pretendard Bold"/>
              </a:rPr>
              <a:t>서비스</a:t>
            </a:r>
            <a:r>
              <a:rPr lang="en-US" sz="4533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533" b="0" i="0" u="none" strike="noStrike">
                <a:solidFill>
                  <a:srgbClr val="00082F"/>
                </a:solidFill>
                <a:ea typeface="Pretendard Bold"/>
              </a:rPr>
              <a:t>흐름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67800" y="4572000"/>
            <a:ext cx="17526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2400" b="0" i="0" u="none" strike="noStrike" spc="192">
                <a:solidFill>
                  <a:srgbClr val="FFFFFF"/>
                </a:solidFill>
                <a:latin typeface="Pretendard Medium"/>
              </a:rPr>
              <a:t>POINT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59029" y="9563100"/>
            <a:ext cx="5080000" cy="2527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IT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개발자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지망생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자소서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피드백이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필요한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595959"/>
                </a:solidFill>
                <a:ea typeface="Pretendard Regular"/>
              </a:rPr>
              <a:t>취준생</a:t>
            </a:r>
            <a:endParaRPr lang="ko-KR" sz="2666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면접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연습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상대를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찾기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힘든</a:t>
            </a:r>
            <a:r>
              <a:rPr lang="en-US" sz="26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595959"/>
                </a:solidFill>
                <a:ea typeface="Pretendard Regular"/>
              </a:rPr>
              <a:t>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21000" y="8153400"/>
            <a:ext cx="3822700" cy="698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33" b="0" i="0" u="none" strike="noStrike" dirty="0">
                <a:solidFill>
                  <a:srgbClr val="00082F"/>
                </a:solidFill>
                <a:ea typeface="Pretendard Bold"/>
              </a:rPr>
              <a:t>타겟</a:t>
            </a:r>
            <a:r>
              <a:rPr lang="en-US" sz="4533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533" b="0" i="0" u="none" strike="noStrike" dirty="0">
                <a:solidFill>
                  <a:srgbClr val="00082F"/>
                </a:solidFill>
                <a:ea typeface="Pretendard Bold"/>
              </a:rPr>
              <a:t>사용자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79600" y="4572000"/>
            <a:ext cx="1409700" cy="43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2400" b="0" i="0" u="none" strike="noStrike" spc="192">
                <a:solidFill>
                  <a:srgbClr val="FFFFFF"/>
                </a:solidFill>
                <a:latin typeface="Pretendard Medium"/>
              </a:rPr>
              <a:t>POINT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4000" y="2451100"/>
            <a:ext cx="20815300" cy="100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8650"/>
              </a:lnSpc>
            </a:pP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PoliFeed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는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취업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준비의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모든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과정을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데이터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기반으로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혁신합니다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.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막막한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서류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작성부터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실전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면접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대비까지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,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작성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(Write) -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분석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(Analyze) -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수정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(Rewrite) - </a:t>
            </a:r>
            <a:r>
              <a:rPr lang="ko-KR" sz="2933" b="1" i="0" u="none" strike="noStrike">
                <a:solidFill>
                  <a:srgbClr val="00082F"/>
                </a:solidFill>
                <a:ea typeface="Pretendard Medium"/>
              </a:rPr>
              <a:t>실전</a:t>
            </a:r>
            <a:r>
              <a:rPr lang="en-US" sz="2933" b="1" i="0" u="none" strike="noStrike">
                <a:solidFill>
                  <a:srgbClr val="00082F"/>
                </a:solidFill>
                <a:latin typeface="Pretendard Medium"/>
              </a:rPr>
              <a:t>(Interview)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으로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이어지는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올인원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(All-in-One)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사이클을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통해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사용자의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취업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경쟁력을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극대화합니다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0600" y="685800"/>
            <a:ext cx="5092700" cy="850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5066" b="0" i="0" u="none" strike="noStrike">
                <a:solidFill>
                  <a:srgbClr val="FFFFFF"/>
                </a:solidFill>
                <a:latin typeface="Pretendard Regular"/>
              </a:rPr>
              <a:t>02.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서비스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소개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D04145F3-853B-ED2D-845B-DC98D4B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37900"/>
            <a:ext cx="21336000" cy="226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900" y="12115800"/>
            <a:ext cx="127000" cy="12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12115800"/>
            <a:ext cx="127000" cy="12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099800"/>
            <a:ext cx="213360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721100" y="8940800"/>
            <a:ext cx="1054100" cy="546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0" y="3492500"/>
            <a:ext cx="4953000" cy="510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913600" y="1485900"/>
            <a:ext cx="939800" cy="495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3492500"/>
            <a:ext cx="4953000" cy="510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4452600" y="1485900"/>
            <a:ext cx="939800" cy="495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0" y="3492500"/>
            <a:ext cx="4953000" cy="510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991600" y="1485900"/>
            <a:ext cx="939800" cy="495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3492500"/>
            <a:ext cx="4953000" cy="510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3530600" y="1485900"/>
            <a:ext cx="939800" cy="495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635000" y="-7874000"/>
            <a:ext cx="1460500" cy="17970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224500" y="11461750"/>
            <a:ext cx="4724400" cy="14541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사용자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분석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결과의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직관적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" sz="3200" b="0" i="0" u="none" strike="noStrike" dirty="0">
                <a:solidFill>
                  <a:srgbClr val="00082F"/>
                </a:solidFill>
                <a:ea typeface="Pretendard Bold"/>
              </a:rPr>
              <a:t>시각화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22200" y="11461750"/>
            <a:ext cx="4724400" cy="14541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생성형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AI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모델의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서비스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로직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내재화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12039600"/>
            <a:ext cx="127000" cy="127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264400" y="11461750"/>
            <a:ext cx="4279900" cy="14541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계층별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관심사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분리로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유지</a:t>
            </a:r>
            <a:r>
              <a:rPr lang="en-US" altLang="ko-KR" sz="3200" b="0" i="0" u="none" strike="noStrike" dirty="0">
                <a:solidFill>
                  <a:srgbClr val="00082F"/>
                </a:solidFill>
                <a:ea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보수성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Bold"/>
              </a:rPr>
              <a:t>확보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3100" y="11366500"/>
            <a:ext cx="48133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Pretendard SemiBold"/>
              </a:rPr>
              <a:t>System Key 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32400" y="3657600"/>
            <a:ext cx="44704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Pretendard SemiBold"/>
              </a:rPr>
              <a:t>Infra &amp; Tools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1400" y="3657600"/>
            <a:ext cx="44704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Pretendard SemiBold"/>
              </a:rPr>
              <a:t>AI &amp; External API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10400" y="3657600"/>
            <a:ext cx="44577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Pretendard SemiBold"/>
              </a:rPr>
              <a:t>Backend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9400" y="3657600"/>
            <a:ext cx="44704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Pretendard SemiBold"/>
              </a:rPr>
              <a:t>Frontend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4000" y="2133600"/>
            <a:ext cx="20815300" cy="100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8650"/>
              </a:lnSpc>
            </a:pPr>
            <a:r>
              <a:rPr lang="en" sz="2933" b="1" i="0" u="none" strike="noStrike">
                <a:solidFill>
                  <a:srgbClr val="00082F"/>
                </a:solidFill>
                <a:latin typeface="Pretendard Medium"/>
              </a:rPr>
              <a:t>P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oliFeed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는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안정성과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확장성을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고려하여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Spring Boot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기반의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MVC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패턴을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적용했습니다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.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프론트엔드와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백엔드의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역할을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명확히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분리하고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, Google Gemini API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를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연동하여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실시간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AI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코칭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서비스를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구현했습니다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0600" y="685800"/>
            <a:ext cx="9271000" cy="90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5066" b="0" i="0" u="none" strike="noStrike">
                <a:solidFill>
                  <a:srgbClr val="FFFFFF"/>
                </a:solidFill>
                <a:latin typeface="Pretendard Regular"/>
              </a:rPr>
              <a:t>03.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시스템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아키텍처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&amp;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기술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스택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7">
            <a:alphaModFix amt="10000"/>
          </a:blip>
          <a:stretch>
            <a:fillRect/>
          </a:stretch>
        </p:blipFill>
        <p:spPr>
          <a:xfrm>
            <a:off x="1625600" y="8610600"/>
            <a:ext cx="4381500" cy="38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676400" y="9347200"/>
            <a:ext cx="4889500" cy="1270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UI/UX: 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Bootstrap 5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반응형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웹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View: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 Thymeleaf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템플릿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엔진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Visual: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 Chart.js (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시각화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7">
            <a:alphaModFix amt="10000"/>
          </a:blip>
          <a:stretch>
            <a:fillRect/>
          </a:stretch>
        </p:blipFill>
        <p:spPr>
          <a:xfrm>
            <a:off x="7086600" y="8610600"/>
            <a:ext cx="4381500" cy="38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137400" y="9347200"/>
            <a:ext cx="4889500" cy="1270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Framework: 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Spring Boot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ORM: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 MyBatis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DB: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 MySQL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7">
            <a:alphaModFix amt="10000"/>
          </a:blip>
          <a:stretch>
            <a:fillRect/>
          </a:stretch>
        </p:blipFill>
        <p:spPr>
          <a:xfrm>
            <a:off x="12496800" y="8610600"/>
            <a:ext cx="4381500" cy="38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547600" y="9347200"/>
            <a:ext cx="4889500" cy="1270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LLM: 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Google Gemini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Logic: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 Spring Sevice Layer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Feature: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프롬프트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엔지니어링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적용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7">
            <a:alphaModFix amt="10000"/>
          </a:blip>
          <a:stretch>
            <a:fillRect/>
          </a:stretch>
        </p:blipFill>
        <p:spPr>
          <a:xfrm>
            <a:off x="17907000" y="8636000"/>
            <a:ext cx="4381500" cy="38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7970500" y="9385300"/>
            <a:ext cx="4889500" cy="1270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VCS: 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Gits &amp; GitHub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IDE:</a:t>
            </a: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 IntelliJ IDEA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Regular"/>
              </a:rPr>
              <a:t>Network: ngrok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76400" y="8826500"/>
            <a:ext cx="4889500" cy="342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Client Side (Frontend)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137400" y="8826500"/>
            <a:ext cx="4889500" cy="342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Server Side (Backend)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547600" y="8826500"/>
            <a:ext cx="4889500" cy="342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AI &amp; External API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970500" y="8826500"/>
            <a:ext cx="4889500" cy="342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DevOps &amp; Collaboration</a:t>
            </a:r>
          </a:p>
        </p:txBody>
      </p: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31328AB3-2B5D-73EC-01E1-3D19AF27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0" y="4445000"/>
            <a:ext cx="4953000" cy="858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0" y="6146800"/>
            <a:ext cx="2540000" cy="3378200"/>
          </a:xfrm>
          <a:prstGeom prst="rect">
            <a:avLst/>
          </a:prstGeom>
          <a:effectLst>
            <a:outerShdw blurRad="126820" dist="39022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9367500" y="2984500"/>
            <a:ext cx="93980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0" y="4445000"/>
            <a:ext cx="49530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0" y="4445000"/>
            <a:ext cx="4953000" cy="858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6146800"/>
            <a:ext cx="2540000" cy="3378200"/>
          </a:xfrm>
          <a:prstGeom prst="rect">
            <a:avLst/>
          </a:prstGeom>
          <a:effectLst>
            <a:outerShdw blurRad="126820" dist="39022" dir="270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906500" y="2984500"/>
            <a:ext cx="939800" cy="386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4445000"/>
            <a:ext cx="49530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4445000"/>
            <a:ext cx="4953000" cy="858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0" y="6146800"/>
            <a:ext cx="2540000" cy="3378200"/>
          </a:xfrm>
          <a:prstGeom prst="rect">
            <a:avLst/>
          </a:prstGeom>
          <a:effectLst>
            <a:outerShdw blurRad="126820" dist="39022" dir="2700000">
              <a:srgbClr val="000000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445500" y="2984500"/>
            <a:ext cx="939800" cy="386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0" y="4445000"/>
            <a:ext cx="49530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445000"/>
            <a:ext cx="4953000" cy="858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400" y="6146800"/>
            <a:ext cx="3187700" cy="3378200"/>
          </a:xfrm>
          <a:prstGeom prst="rect">
            <a:avLst/>
          </a:prstGeom>
          <a:effectLst>
            <a:outerShdw blurRad="159284" dist="49010" dir="2700000">
              <a:srgbClr val="000000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984500" y="2984500"/>
            <a:ext cx="939800" cy="386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4445000"/>
            <a:ext cx="4953000" cy="7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-787400" y="-6438900"/>
            <a:ext cx="1460500" cy="15113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818100" y="4622800"/>
            <a:ext cx="38481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지원</a:t>
            </a:r>
            <a:r>
              <a:rPr lang="en-US" sz="34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현황</a:t>
            </a:r>
            <a:r>
              <a:rPr lang="en-US" sz="34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대시보드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4622800"/>
            <a:ext cx="31750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실전</a:t>
            </a:r>
            <a:r>
              <a:rPr lang="en-US" sz="34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모의</a:t>
            </a:r>
            <a:r>
              <a:rPr lang="en-US" sz="34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면접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37400" y="4622800"/>
            <a:ext cx="31750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첨삭</a:t>
            </a:r>
            <a:r>
              <a:rPr lang="en-US" sz="3466" b="0" i="0" u="none" strike="noStrike">
                <a:solidFill>
                  <a:srgbClr val="FFFFFF"/>
                </a:solidFill>
                <a:latin typeface="Pretendard SemiBold"/>
              </a:rPr>
              <a:t> &amp; </a:t>
            </a: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시각화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89100" y="4622800"/>
            <a:ext cx="3175000" cy="62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Pretendard SemiBold"/>
              </a:rPr>
              <a:t>AI </a:t>
            </a:r>
            <a:r>
              <a:rPr lang="ko-KR" sz="3466" b="0" i="0" u="none" strike="noStrike">
                <a:solidFill>
                  <a:srgbClr val="FFFFFF"/>
                </a:solidFill>
                <a:ea typeface="Pretendard SemiBold"/>
              </a:rPr>
              <a:t>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2451100"/>
            <a:ext cx="20815300" cy="1104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8650"/>
              </a:lnSpc>
            </a:pP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PoliFeed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는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단순한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첨삭을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넘어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,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취업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준비의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A to Z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를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책임지는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4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가지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핵심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솔루션을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2933" b="1" i="0" u="none" strike="noStrike">
                <a:solidFill>
                  <a:srgbClr val="00082F"/>
                </a:solidFill>
                <a:ea typeface="Pretendard Bold"/>
              </a:rPr>
              <a:t>제공합니다</a:t>
            </a:r>
            <a:r>
              <a:rPr lang="en-US" sz="2933" b="1" i="0" u="none" strike="noStrike">
                <a:solidFill>
                  <a:srgbClr val="00082F"/>
                </a:solidFill>
                <a:latin typeface="Pretendard Bold"/>
              </a:rPr>
              <a:t>.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생성형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AI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를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활용한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정밀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분석부터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게이미피케이션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(Gamification)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요소가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적용된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관리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기능까지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,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사용자의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성공적인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취업을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00082F"/>
                </a:solidFill>
                <a:ea typeface="Pretendard Medium"/>
              </a:rPr>
              <a:t>지원합니다</a:t>
            </a:r>
            <a:r>
              <a:rPr lang="en-US" sz="2933" b="0" i="0" u="none" strike="noStrike">
                <a:solidFill>
                  <a:srgbClr val="00082F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0600" y="685800"/>
            <a:ext cx="5486400" cy="87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5066" b="0" i="0" u="none" strike="noStrike">
                <a:solidFill>
                  <a:srgbClr val="FFFFFF"/>
                </a:solidFill>
                <a:latin typeface="Pretendard Regular"/>
              </a:rPr>
              <a:t>04.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핵심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기술</a:t>
            </a:r>
            <a:r>
              <a:rPr lang="en-US" sz="5066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>
                <a:solidFill>
                  <a:srgbClr val="FFFFFF"/>
                </a:solidFill>
                <a:ea typeface="Pretendard SemiBold"/>
              </a:rPr>
              <a:t>요약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6400" y="10515600"/>
            <a:ext cx="4889500" cy="1790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 dirty="0">
                <a:solidFill>
                  <a:srgbClr val="595959"/>
                </a:solidFill>
                <a:latin typeface="Pretendard Bold"/>
              </a:rPr>
              <a:t>3-Type Persona: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팀장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, CTO,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컨설턴트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성향별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피드백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 dirty="0">
                <a:solidFill>
                  <a:srgbClr val="595959"/>
                </a:solidFill>
                <a:latin typeface="Pretendard Bold"/>
              </a:rPr>
              <a:t>Radar Chart: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논리력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직무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적합성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역량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점수</a:t>
            </a:r>
            <a:r>
              <a:rPr lang="en-US" sz="2271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 dirty="0">
                <a:solidFill>
                  <a:srgbClr val="595959"/>
                </a:solidFill>
                <a:ea typeface="Pretendard Regular"/>
              </a:rPr>
              <a:t>정량화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6400" y="9982200"/>
            <a:ext cx="4889500" cy="355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다중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페르소나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분석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차트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2044700" y="9740900"/>
            <a:ext cx="4051300" cy="38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7099300" y="10515600"/>
            <a:ext cx="4889500" cy="1739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Magic Rewrite: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어색한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문장을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AI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매끄럽게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교정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Heatmap Analysis: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채용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담당자의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시선이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머무는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강조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구간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시각화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99300" y="9982200"/>
            <a:ext cx="4889500" cy="355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AI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첨삭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히트맵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7353300" y="9740900"/>
            <a:ext cx="4051300" cy="381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598400" y="10515600"/>
            <a:ext cx="4889500" cy="1790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Job Status: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내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자소서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내용을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기반으로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생성되는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날카로운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꼬리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질문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Interactive Chat: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면접장과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유사한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대화형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인터페이스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제공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98400" y="9982200"/>
            <a:ext cx="4889500" cy="355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실전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모의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면접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2890500" y="9766300"/>
            <a:ext cx="4051300" cy="38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8059400" y="10515600"/>
            <a:ext cx="4889500" cy="1790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Job Status: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작성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-&gt;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지원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-&gt;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합격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단계별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칸반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스타일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" sz="2271" b="0" i="0" u="none" strike="noStrike">
                <a:solidFill>
                  <a:srgbClr val="595959"/>
                </a:solidFill>
                <a:latin typeface="Pretendard Bold"/>
              </a:rPr>
              <a:t>Gamification: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합격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변경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축하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폭죽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효과로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성취감</a:t>
            </a:r>
            <a:r>
              <a:rPr lang="en-US" sz="2271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71" b="0" i="0" u="none" strike="noStrike">
                <a:solidFill>
                  <a:srgbClr val="595959"/>
                </a:solidFill>
                <a:ea typeface="Pretendard Regular"/>
              </a:rPr>
              <a:t>부여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059400" y="9982200"/>
            <a:ext cx="4889500" cy="355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제목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: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관리</a:t>
            </a:r>
            <a:r>
              <a:rPr lang="en-US" sz="2271" b="0" i="0" u="none" strike="noStrike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271" b="0" i="0" u="none" strike="noStrike">
                <a:solidFill>
                  <a:srgbClr val="595959"/>
                </a:solidFill>
                <a:ea typeface="Pretendard Bold"/>
              </a:rPr>
              <a:t>재미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8275300" y="9740900"/>
            <a:ext cx="4051300" cy="38100"/>
          </a:xfrm>
          <a:prstGeom prst="rect">
            <a:avLst/>
          </a:prstGeom>
        </p:spPr>
      </p:pic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5214FFB-2656-9DD1-D1EA-E6EBC6C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CF3A-5280-3F65-270D-AB250FD8F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3BC01357-337C-2F14-60A8-0EBDCF75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47697F6-0995-F084-D256-825076BC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787400" y="-6438900"/>
            <a:ext cx="1460500" cy="151130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49A3C20E-CAD4-544C-6025-EAEA1DA8E97C}"/>
              </a:ext>
            </a:extLst>
          </p:cNvPr>
          <p:cNvSpPr txBox="1"/>
          <p:nvPr/>
        </p:nvSpPr>
        <p:spPr>
          <a:xfrm>
            <a:off x="990600" y="685800"/>
            <a:ext cx="5486400" cy="876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0350"/>
              </a:lnSpc>
            </a:pPr>
            <a:r>
              <a:rPr lang="en" sz="5066" b="0" i="0" u="none" strike="noStrike" dirty="0">
                <a:solidFill>
                  <a:srgbClr val="FFFFFF"/>
                </a:solidFill>
                <a:latin typeface="Pretendard Regular"/>
              </a:rPr>
              <a:t>05.</a:t>
            </a:r>
            <a:r>
              <a:rPr lang="en-US" sz="5066" b="0" i="0" u="none" strike="noStrike" dirty="0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altLang="ko-KR" sz="5066" dirty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5066" dirty="0">
                <a:solidFill>
                  <a:srgbClr val="FFFFFF"/>
                </a:solidFill>
                <a:ea typeface="Pretendard SemiBold"/>
              </a:rPr>
              <a:t>라이브 시연</a:t>
            </a:r>
            <a:endParaRPr lang="ko-KR" sz="5066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69916648-AFA2-BD46-91F9-9CDF6390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C014C1C9-5EF2-7F97-048A-4E0941165E6A}"/>
              </a:ext>
            </a:extLst>
          </p:cNvPr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EE874D32-68B0-6BD3-1F49-933C0333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8" name="그림 47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6B60EA-5B36-BEC5-5F6A-5A20BEA7F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6700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0" y="4089400"/>
            <a:ext cx="10350500" cy="92392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754100" y="2844800"/>
            <a:ext cx="1054100" cy="353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0" y="4089400"/>
            <a:ext cx="103505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0" y="1071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4700" y="80010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0" y="6019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89399"/>
            <a:ext cx="10350500" cy="92392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089400"/>
            <a:ext cx="10350500" cy="472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755900" y="2857500"/>
            <a:ext cx="1054100" cy="351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089400"/>
            <a:ext cx="103505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100076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0"/>
            <a:ext cx="24409400" cy="127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1282700" y="-6438900"/>
            <a:ext cx="1460500" cy="15113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90600" y="11226800"/>
            <a:ext cx="9017000" cy="176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특히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Enum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타입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불일치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문제를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해결하며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무결성을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지키는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꼼꼼한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 err="1">
                <a:solidFill>
                  <a:srgbClr val="595959"/>
                </a:solidFill>
                <a:ea typeface="Pretendard Regular"/>
              </a:rPr>
              <a:t>백엔드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개발자로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성장했습니다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90600" y="10566400"/>
            <a:ext cx="58801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실전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트러블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슈팅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41400" y="8470900"/>
            <a:ext cx="8178800" cy="176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자동화된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ORM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뒤에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숨겨져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있던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데이터베이스와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객체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간의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매핑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원리를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밑바닥부터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이해하는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계기가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되었습니다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41400" y="7785100"/>
            <a:ext cx="58801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데이터의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흐름을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이해하다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90600" y="6489700"/>
            <a:ext cx="9474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익숙한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JPA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대신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en-US" sz="3200" b="0" i="0" u="none" strike="noStrike" dirty="0" err="1">
                <a:solidFill>
                  <a:srgbClr val="595959"/>
                </a:solidFill>
                <a:latin typeface="Pretendard Regular"/>
              </a:rPr>
              <a:t>MyBatis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처음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도입해보며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SQL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쿼리를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제어하는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디테일을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595959"/>
                </a:solidFill>
                <a:ea typeface="Pretendard Regular"/>
              </a:rPr>
              <a:t>경험했습니다</a:t>
            </a:r>
            <a:r>
              <a:rPr lang="en-US" sz="32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90600" y="5816600"/>
            <a:ext cx="58801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JPA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를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넘어선</a:t>
            </a:r>
            <a:r>
              <a:rPr lang="en-US" sz="32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00082F"/>
                </a:solidFill>
                <a:ea typeface="Pretendard Bold"/>
              </a:rPr>
              <a:t>도전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4000" y="4267200"/>
            <a:ext cx="2311400" cy="57785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 dirty="0">
                <a:solidFill>
                  <a:srgbClr val="FFFFFF"/>
                </a:solidFill>
                <a:latin typeface="Pretendard SemiBold"/>
              </a:rPr>
              <a:t>MyBatis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1300" y="9779000"/>
            <a:ext cx="83439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단순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API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호출을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넘어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비즈니스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로직에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생성형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AI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를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통합하는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구조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설계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13000" y="9055100"/>
            <a:ext cx="4673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82F"/>
                </a:solidFill>
                <a:ea typeface="Pretendard Bold"/>
              </a:rPr>
              <a:t>서비스</a:t>
            </a:r>
            <a:r>
              <a:rPr lang="en-US" sz="40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82F"/>
                </a:solidFill>
                <a:ea typeface="Pretendard Bold"/>
              </a:rPr>
              <a:t>로직</a:t>
            </a:r>
            <a:r>
              <a:rPr lang="en-US" sz="40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82F"/>
                </a:solidFill>
                <a:ea typeface="Pretendard Bold"/>
              </a:rPr>
              <a:t>내재화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5500" y="4267200"/>
            <a:ext cx="20701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FFFFFF"/>
                </a:solidFill>
                <a:latin typeface="Pretendard SemiBold"/>
              </a:rPr>
              <a:t>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4000" y="2451100"/>
            <a:ext cx="21450300" cy="102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8650"/>
              </a:lnSpc>
            </a:pP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이번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프로젝트는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최신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AI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기술의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실무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적용과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 err="1">
                <a:solidFill>
                  <a:srgbClr val="00082F"/>
                </a:solidFill>
                <a:ea typeface="Pretendard Medium"/>
              </a:rPr>
              <a:t>백엔드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데이터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처리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효율화를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목표로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진행했습니다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.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개발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과정에서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얻은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기술적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성취와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러닝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포인트를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00082F"/>
                </a:solidFill>
                <a:ea typeface="Pretendard Medium"/>
              </a:rPr>
              <a:t>정리했습니다</a:t>
            </a:r>
            <a:r>
              <a:rPr lang="en-US" sz="2933" b="0" i="0" u="none" strike="noStrike" dirty="0">
                <a:solidFill>
                  <a:srgbClr val="00082F"/>
                </a:solidFill>
                <a:latin typeface="Pretendard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0600" y="685800"/>
            <a:ext cx="5486400" cy="86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5066" b="0" i="0" u="none" strike="noStrike" dirty="0">
                <a:solidFill>
                  <a:srgbClr val="FFFFFF"/>
                </a:solidFill>
                <a:latin typeface="Pretendard Regular"/>
              </a:rPr>
              <a:t>06.</a:t>
            </a:r>
            <a:r>
              <a:rPr lang="en-US" sz="5066" b="0" i="0" u="none" strike="noStrike" dirty="0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5066" b="0" i="0" u="none" strike="noStrike" dirty="0">
                <a:solidFill>
                  <a:srgbClr val="FFFFFF"/>
                </a:solidFill>
                <a:ea typeface="Pretendard SemiBold"/>
              </a:rPr>
              <a:t>프로젝트</a:t>
            </a:r>
            <a:r>
              <a:rPr lang="en-US" sz="5066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066" b="0" i="0" u="none" strike="noStrike" dirty="0">
                <a:solidFill>
                  <a:srgbClr val="FFFFFF"/>
                </a:solidFill>
                <a:ea typeface="Pretendard SemiBold"/>
              </a:rPr>
              <a:t>회고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12090400"/>
            <a:ext cx="127000" cy="127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781300" y="11861800"/>
            <a:ext cx="8343900" cy="1130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페르소나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부여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및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정교한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답변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유도를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위한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시스템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프롬프트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최적화</a:t>
            </a:r>
            <a:r>
              <a:rPr lang="en-US" sz="3200" b="0" i="0" u="none" strike="noStrike" dirty="0">
                <a:solidFill>
                  <a:srgbClr val="00082F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82F"/>
                </a:solidFill>
                <a:ea typeface="Pretendard Regular"/>
              </a:rPr>
              <a:t>경험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13000" y="11137900"/>
            <a:ext cx="4673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82F"/>
                </a:solidFill>
                <a:ea typeface="Pretendard Bold"/>
              </a:rPr>
              <a:t>프롬프트</a:t>
            </a:r>
            <a:r>
              <a:rPr lang="en-US" sz="4000" b="0" i="0" u="none" strike="noStrike">
                <a:solidFill>
                  <a:srgbClr val="00082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82F"/>
                </a:solidFill>
                <a:ea typeface="Pretendard Bold"/>
              </a:rPr>
              <a:t>엔지니어링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67800" y="127000"/>
            <a:ext cx="1092200" cy="1117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986000" y="342900"/>
            <a:ext cx="6616700" cy="4699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AI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면접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자소서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Pretendard Regular"/>
              </a:rPr>
              <a:t>솔루션</a:t>
            </a:r>
            <a:r>
              <a:rPr lang="en-US" sz="2933" b="0" i="0" u="none" strike="noStrike">
                <a:solidFill>
                  <a:srgbClr val="FFFFFF"/>
                </a:solidFill>
                <a:latin typeface="Pretendard Regular"/>
              </a:rPr>
              <a:t> POLIFEED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DAF5468-52BE-0A9A-B40D-2B033A73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0045700" y="2273300"/>
            <a:ext cx="12014200" cy="2245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39800" y="-5829300"/>
            <a:ext cx="12649200" cy="2363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0" y="-165100"/>
            <a:ext cx="18021300" cy="1231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1200" y="-2476500"/>
            <a:ext cx="4406900" cy="495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074900" y="9664700"/>
            <a:ext cx="8953500" cy="190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6950"/>
              </a:lnSpc>
            </a:pPr>
            <a:r>
              <a:rPr lang="ko-KR" sz="3200" b="1" i="0" u="none" strike="noStrike">
                <a:solidFill>
                  <a:srgbClr val="FFFFFF"/>
                </a:solidFill>
                <a:ea typeface="Pretendard Bold"/>
              </a:rPr>
              <a:t>경청해</a:t>
            </a:r>
            <a:r>
              <a:rPr lang="en-US" sz="3200" b="1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1" i="0" u="none" strike="noStrike">
                <a:solidFill>
                  <a:srgbClr val="FFFFFF"/>
                </a:solidFill>
                <a:ea typeface="Pretendard Bold"/>
              </a:rPr>
              <a:t>주셔서</a:t>
            </a:r>
            <a:r>
              <a:rPr lang="en-US" sz="3200" b="1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1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3200" b="1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36950"/>
              </a:lnSpc>
            </a:pPr>
            <a:r>
              <a:rPr lang="en" sz="3200" b="0" i="0" u="none" strike="noStrike">
                <a:solidFill>
                  <a:srgbClr val="FFFFFF"/>
                </a:solidFill>
                <a:latin typeface="Pretendard Regular"/>
              </a:rPr>
              <a:t>Contact: seunghyun.seo101@gmail.com</a:t>
            </a:r>
          </a:p>
          <a:p>
            <a:pPr lvl="0" algn="l">
              <a:lnSpc>
                <a:spcPct val="136950"/>
              </a:lnSpc>
            </a:pPr>
            <a:r>
              <a:rPr lang="en" sz="3200" b="0" i="0" u="none" strike="noStrike">
                <a:solidFill>
                  <a:srgbClr val="FFFFFF"/>
                </a:solidFill>
                <a:latin typeface="Pretendard Regular"/>
              </a:rPr>
              <a:t>GitHub: https://github.com/seoseunghyun1025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74900" y="4876800"/>
            <a:ext cx="8178800" cy="194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0933" b="0" i="0" u="none" strike="noStrike">
                <a:solidFill>
                  <a:srgbClr val="FFFFFF"/>
                </a:solidFill>
                <a:latin typeface="Excluded"/>
              </a:rPr>
              <a:t>QnA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813</Words>
  <Application>Microsoft Office PowerPoint</Application>
  <PresentationFormat>사용자 지정</PresentationFormat>
  <Paragraphs>137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Medium</vt:lpstr>
      <vt:lpstr>맑은 고딕</vt:lpstr>
      <vt:lpstr>Pretendard SemiBold</vt:lpstr>
      <vt:lpstr>Excluded</vt:lpstr>
      <vt:lpstr>Calibri</vt:lpstr>
      <vt:lpstr>Pretendard Regular</vt:lpstr>
      <vt:lpstr>Arial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서승현</cp:lastModifiedBy>
  <cp:revision>14</cp:revision>
  <dcterms:created xsi:type="dcterms:W3CDTF">2006-08-16T00:00:00Z</dcterms:created>
  <dcterms:modified xsi:type="dcterms:W3CDTF">2025-12-15T04:18:41Z</dcterms:modified>
</cp:coreProperties>
</file>